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81" r:id="rId3"/>
    <p:sldId id="282" r:id="rId4"/>
    <p:sldId id="283" r:id="rId5"/>
    <p:sldId id="284" r:id="rId6"/>
    <p:sldId id="285" r:id="rId7"/>
    <p:sldId id="286" r:id="rId8"/>
    <p:sldId id="287" r:id="rId9"/>
    <p:sldId id="288" r:id="rId10"/>
    <p:sldId id="289" r:id="rId11"/>
    <p:sldId id="290" r:id="rId12"/>
    <p:sldId id="29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7"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83" d="100"/>
          <a:sy n="83" d="100"/>
        </p:scale>
        <p:origin x="1565"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6/20/2022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6/20/2022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a:t>Part 7</a:t>
            </a:r>
            <a:r>
              <a:rPr lang="en-US" baseline="0" dirty="0"/>
              <a:t> </a:t>
            </a:r>
            <a:r>
              <a:rPr lang="en-US" dirty="0"/>
              <a:t>Lecture 4</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6/20/2022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fontScale="92500" lnSpcReduction="10000"/>
          </a:bodyPr>
          <a:lstStyle/>
          <a:p>
            <a:pPr lvl="0"/>
            <a:r>
              <a:rPr lang="en-US" dirty="0"/>
              <a:t>Part 7:  Due Process and Fundamental Rights</a:t>
            </a:r>
          </a:p>
          <a:p>
            <a:pPr lvl="1"/>
            <a:r>
              <a:rPr lang="en-US" dirty="0"/>
              <a:t>Lecture 4: Constitutional Protection for Sexual Orientation and Sexual Activity</a:t>
            </a:r>
          </a:p>
          <a:p>
            <a:pPr lvl="1"/>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49070-BFF5-6634-41B2-0998D3BEE6FA}"/>
              </a:ext>
            </a:extLst>
          </p:cNvPr>
          <p:cNvSpPr>
            <a:spLocks noGrp="1"/>
          </p:cNvSpPr>
          <p:nvPr>
            <p:ph type="title"/>
          </p:nvPr>
        </p:nvSpPr>
        <p:spPr/>
        <p:txBody>
          <a:bodyPr/>
          <a:lstStyle/>
          <a:p>
            <a:r>
              <a:rPr lang="en-US" i="1" dirty="0"/>
              <a:t>Obergefell v. Hodges</a:t>
            </a:r>
            <a:r>
              <a:rPr lang="en-US" dirty="0"/>
              <a:t> (2015)</a:t>
            </a:r>
          </a:p>
        </p:txBody>
      </p:sp>
      <p:sp>
        <p:nvSpPr>
          <p:cNvPr id="3" name="Content Placeholder 2">
            <a:extLst>
              <a:ext uri="{FF2B5EF4-FFF2-40B4-BE49-F238E27FC236}">
                <a16:creationId xmlns:a16="http://schemas.microsoft.com/office/drawing/2014/main" id="{8F14A0DF-0FC7-705E-FD49-3EED05CA4BD9}"/>
              </a:ext>
            </a:extLst>
          </p:cNvPr>
          <p:cNvSpPr>
            <a:spLocks noGrp="1"/>
          </p:cNvSpPr>
          <p:nvPr>
            <p:ph idx="1"/>
          </p:nvPr>
        </p:nvSpPr>
        <p:spPr>
          <a:xfrm>
            <a:off x="457200" y="1600200"/>
            <a:ext cx="8229600" cy="4800600"/>
          </a:xfrm>
        </p:spPr>
        <p:txBody>
          <a:bodyPr>
            <a:normAutofit/>
          </a:bodyPr>
          <a:lstStyle/>
          <a:p>
            <a:pPr marL="0" indent="0">
              <a:buNone/>
            </a:pPr>
            <a:r>
              <a:rPr lang="en-US" dirty="0"/>
              <a:t>Holding: recognition of same-sex marriages is a “fundamental right”</a:t>
            </a:r>
          </a:p>
          <a:p>
            <a:r>
              <a:rPr lang="en-US" dirty="0"/>
              <a:t>The Court examines the impact of the denial of the right to same-sex couples:</a:t>
            </a:r>
          </a:p>
          <a:p>
            <a:pPr lvl="1"/>
            <a:r>
              <a:rPr lang="en-US" dirty="0"/>
              <a:t>“There is no difference between same- and opposite-sex couples with respect to [these] principle[s].  Yet by virtual of their exclusion from [the] institution, same-sex couples are denied the constellation of benefits that the States have linked to marriage.”  (CB 919)</a:t>
            </a:r>
          </a:p>
          <a:p>
            <a:pPr lvl="1"/>
            <a:endParaRPr lang="en-US" dirty="0"/>
          </a:p>
          <a:p>
            <a:pPr lvl="1"/>
            <a:endParaRPr lang="en-US" dirty="0"/>
          </a:p>
        </p:txBody>
      </p:sp>
    </p:spTree>
    <p:extLst>
      <p:ext uri="{BB962C8B-B14F-4D97-AF65-F5344CB8AC3E}">
        <p14:creationId xmlns:p14="http://schemas.microsoft.com/office/powerpoint/2010/main" val="3513793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49070-BFF5-6634-41B2-0998D3BEE6FA}"/>
              </a:ext>
            </a:extLst>
          </p:cNvPr>
          <p:cNvSpPr>
            <a:spLocks noGrp="1"/>
          </p:cNvSpPr>
          <p:nvPr>
            <p:ph type="title"/>
          </p:nvPr>
        </p:nvSpPr>
        <p:spPr/>
        <p:txBody>
          <a:bodyPr/>
          <a:lstStyle/>
          <a:p>
            <a:r>
              <a:rPr lang="en-US" i="1" dirty="0"/>
              <a:t>Obergefell v. Hodges</a:t>
            </a:r>
            <a:r>
              <a:rPr lang="en-US" dirty="0"/>
              <a:t> (2015)</a:t>
            </a:r>
          </a:p>
        </p:txBody>
      </p:sp>
      <p:sp>
        <p:nvSpPr>
          <p:cNvPr id="3" name="Content Placeholder 2">
            <a:extLst>
              <a:ext uri="{FF2B5EF4-FFF2-40B4-BE49-F238E27FC236}">
                <a16:creationId xmlns:a16="http://schemas.microsoft.com/office/drawing/2014/main" id="{8F14A0DF-0FC7-705E-FD49-3EED05CA4BD9}"/>
              </a:ext>
            </a:extLst>
          </p:cNvPr>
          <p:cNvSpPr>
            <a:spLocks noGrp="1"/>
          </p:cNvSpPr>
          <p:nvPr>
            <p:ph idx="1"/>
          </p:nvPr>
        </p:nvSpPr>
        <p:spPr>
          <a:xfrm>
            <a:off x="457200" y="1600200"/>
            <a:ext cx="8229600" cy="4800600"/>
          </a:xfrm>
        </p:spPr>
        <p:txBody>
          <a:bodyPr>
            <a:normAutofit fontScale="77500" lnSpcReduction="20000"/>
          </a:bodyPr>
          <a:lstStyle/>
          <a:p>
            <a:pPr marL="0" indent="0">
              <a:buNone/>
            </a:pPr>
            <a:r>
              <a:rPr lang="en-US" dirty="0"/>
              <a:t>Holding: recognition of same-sex marriages is a “fundamental right”</a:t>
            </a:r>
          </a:p>
          <a:p>
            <a:r>
              <a:rPr lang="en-US" dirty="0"/>
              <a:t>The Court rejects the notion of history as justification for continued deprivation/exclusion:</a:t>
            </a:r>
          </a:p>
          <a:p>
            <a:pPr lvl="1"/>
            <a:r>
              <a:rPr lang="en-US" dirty="0"/>
              <a:t>“The limitation of marriage to opposite-sex couples may long have seemed natural and just, but its inconsistency with the central meaning of the fundamental right to marry is now manifest.  With that knowledge must come the recognition that laws excluding same-sex couples from the marriage right impose stigma and injury of the kind prohibited by [the Constitution].”  (CB 919)</a:t>
            </a:r>
          </a:p>
          <a:p>
            <a:pPr lvl="1"/>
            <a:r>
              <a:rPr lang="en-US" dirty="0"/>
              <a:t>“If rights were defined by who exercised them in the past, then received practices could serve as their own continued justification and new groups could not invoke rights once denied.”  (CB 919)</a:t>
            </a:r>
          </a:p>
          <a:p>
            <a:pPr lvl="1"/>
            <a:endParaRPr lang="en-US" dirty="0"/>
          </a:p>
          <a:p>
            <a:pPr lvl="1"/>
            <a:endParaRPr lang="en-US" dirty="0"/>
          </a:p>
        </p:txBody>
      </p:sp>
    </p:spTree>
    <p:extLst>
      <p:ext uri="{BB962C8B-B14F-4D97-AF65-F5344CB8AC3E}">
        <p14:creationId xmlns:p14="http://schemas.microsoft.com/office/powerpoint/2010/main" val="448225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49070-BFF5-6634-41B2-0998D3BEE6FA}"/>
              </a:ext>
            </a:extLst>
          </p:cNvPr>
          <p:cNvSpPr>
            <a:spLocks noGrp="1"/>
          </p:cNvSpPr>
          <p:nvPr>
            <p:ph type="title"/>
          </p:nvPr>
        </p:nvSpPr>
        <p:spPr/>
        <p:txBody>
          <a:bodyPr/>
          <a:lstStyle/>
          <a:p>
            <a:r>
              <a:rPr lang="en-US" i="1" dirty="0"/>
              <a:t>Obergefell v. Hodges</a:t>
            </a:r>
            <a:r>
              <a:rPr lang="en-US" dirty="0"/>
              <a:t> (2015)</a:t>
            </a:r>
          </a:p>
        </p:txBody>
      </p:sp>
      <p:sp>
        <p:nvSpPr>
          <p:cNvPr id="3" name="Content Placeholder 2">
            <a:extLst>
              <a:ext uri="{FF2B5EF4-FFF2-40B4-BE49-F238E27FC236}">
                <a16:creationId xmlns:a16="http://schemas.microsoft.com/office/drawing/2014/main" id="{8F14A0DF-0FC7-705E-FD49-3EED05CA4BD9}"/>
              </a:ext>
            </a:extLst>
          </p:cNvPr>
          <p:cNvSpPr>
            <a:spLocks noGrp="1"/>
          </p:cNvSpPr>
          <p:nvPr>
            <p:ph idx="1"/>
          </p:nvPr>
        </p:nvSpPr>
        <p:spPr>
          <a:xfrm>
            <a:off x="457200" y="1417638"/>
            <a:ext cx="8229600" cy="5165724"/>
          </a:xfrm>
        </p:spPr>
        <p:txBody>
          <a:bodyPr>
            <a:normAutofit fontScale="77500" lnSpcReduction="20000"/>
          </a:bodyPr>
          <a:lstStyle/>
          <a:p>
            <a:pPr marL="0" indent="0">
              <a:buNone/>
            </a:pPr>
            <a:r>
              <a:rPr lang="en-US" dirty="0"/>
              <a:t>Holding: recognition of same-sex marriages is a “fundamental right”</a:t>
            </a:r>
          </a:p>
          <a:p>
            <a:r>
              <a:rPr lang="en-US" dirty="0"/>
              <a:t>The Court concludes that, given this background, both Due Process and Equal Protection require recognition of same-sex marriages:</a:t>
            </a:r>
          </a:p>
          <a:p>
            <a:pPr lvl="1"/>
            <a:r>
              <a:rPr lang="en-US" dirty="0"/>
              <a:t>As a “fundamental right”, it is protected by the (“substantive”) Due Process Clause of the 14</a:t>
            </a:r>
            <a:r>
              <a:rPr lang="en-US" baseline="30000" dirty="0"/>
              <a:t>th</a:t>
            </a:r>
            <a:r>
              <a:rPr lang="en-US" dirty="0"/>
              <a:t> Amendment</a:t>
            </a:r>
          </a:p>
          <a:p>
            <a:pPr lvl="2"/>
            <a:r>
              <a:rPr lang="en-US" dirty="0"/>
              <a:t>“The right of same-sex couples to marry . . . is part of the liberty promised by the Fourteenth Amendment . . .” (CB 920)</a:t>
            </a:r>
          </a:p>
          <a:p>
            <a:pPr lvl="1"/>
            <a:r>
              <a:rPr lang="en-US" dirty="0"/>
              <a:t>Equal Protection also requires its protection:</a:t>
            </a:r>
          </a:p>
          <a:p>
            <a:pPr lvl="2"/>
            <a:r>
              <a:rPr lang="en-US" dirty="0"/>
              <a:t>“. . . [that] liberty promised by the Fourteenth Amendment is derived, too, from that Amendment’s guarantee of the equal protection of the laws . . . . Here the marriage laws enforced by the respondent [states] are in essence unequal: same-sex couples are denied all the benefits afforded to opposite-sex couples and are barred from exercising a fundamental right . . . . the Equal Protection Clause, like the Due Process Clause, prohibits this unjustified infringement of the fundamental right to marry.”  (CB 920)</a:t>
            </a:r>
          </a:p>
          <a:p>
            <a:pPr lvl="1"/>
            <a:endParaRPr lang="en-US" dirty="0"/>
          </a:p>
        </p:txBody>
      </p:sp>
    </p:spTree>
    <p:extLst>
      <p:ext uri="{BB962C8B-B14F-4D97-AF65-F5344CB8AC3E}">
        <p14:creationId xmlns:p14="http://schemas.microsoft.com/office/powerpoint/2010/main" val="736549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rtl="0">
              <a:spcBef>
                <a:spcPct val="0"/>
              </a:spcBef>
            </a:pPr>
            <a:r>
              <a:rPr lang="en-US" sz="4000" i="1" dirty="0">
                <a:latin typeface="+mj-lt"/>
              </a:rPr>
              <a:t>Lawrence v. Texas </a:t>
            </a:r>
            <a:r>
              <a:rPr lang="en-US" sz="4000" dirty="0">
                <a:latin typeface="+mj-lt"/>
              </a:rPr>
              <a:t>(2003)</a:t>
            </a:r>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pPr marL="0" indent="0">
              <a:buNone/>
            </a:pPr>
            <a:r>
              <a:rPr lang="en-US" dirty="0"/>
              <a:t>Background: </a:t>
            </a:r>
          </a:p>
          <a:p>
            <a:r>
              <a:rPr lang="en-US" dirty="0"/>
              <a:t>After police were dispatched to Lawrence’s apartment in response to a reported weapons disturbance, officers found Lawrence and Garner, two men, engaged in a consensual sexual act</a:t>
            </a:r>
            <a:endParaRPr lang="en-US" sz="1200" dirty="0"/>
          </a:p>
          <a:p>
            <a:r>
              <a:rPr lang="en-US" dirty="0"/>
              <a:t>Lawrence and Garner were charged and convicted under Texas law of “deviate sexual intercourse, namely anal sex, with a member of the same sex (man).” (CB 1031)</a:t>
            </a:r>
            <a:endParaRPr lang="en-US" sz="1200" dirty="0"/>
          </a:p>
          <a:p>
            <a:r>
              <a:rPr lang="en-US" dirty="0"/>
              <a:t>Lawrence and Garner challenged the statute as a violation of the Equal Protection Clause of the Fourteenth Amendment</a:t>
            </a:r>
          </a:p>
        </p:txBody>
      </p:sp>
    </p:spTree>
    <p:extLst>
      <p:ext uri="{BB962C8B-B14F-4D97-AF65-F5344CB8AC3E}">
        <p14:creationId xmlns:p14="http://schemas.microsoft.com/office/powerpoint/2010/main" val="2140880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Lawrence v. Texas</a:t>
            </a:r>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pPr marL="0" indent="0">
              <a:buNone/>
            </a:pPr>
            <a:r>
              <a:rPr lang="en-US" dirty="0"/>
              <a:t>Issue: Does a statute making it a crime for two persons of the same sex to engage in consensual sexual conduct violate the Due Process Clause of the Fourteenth Amendment?</a:t>
            </a:r>
            <a:endParaRPr lang="en-US" sz="1000" dirty="0"/>
          </a:p>
          <a:p>
            <a:r>
              <a:rPr lang="en-US" dirty="0"/>
              <a:t>The Court had previous held, in </a:t>
            </a:r>
            <a:r>
              <a:rPr lang="en-US" i="1" dirty="0"/>
              <a:t>Bowers v. Hardwick, </a:t>
            </a:r>
            <a:r>
              <a:rPr lang="en-US" dirty="0"/>
              <a:t>that the right to privacy does not protect a right to engage in private consensual homosexual activity</a:t>
            </a:r>
          </a:p>
          <a:p>
            <a:r>
              <a:rPr lang="en-US" dirty="0"/>
              <a:t>The Court determined it was “necessary to reconsider [its] holding in </a:t>
            </a:r>
            <a:r>
              <a:rPr lang="en-US" i="1" dirty="0"/>
              <a:t>Bowers</a:t>
            </a:r>
            <a:r>
              <a:rPr lang="en-US" dirty="0"/>
              <a:t>” because:</a:t>
            </a:r>
          </a:p>
          <a:p>
            <a:pPr lvl="1"/>
            <a:r>
              <a:rPr lang="en-US" dirty="0"/>
              <a:t>“We conclude the case should be resolved by determining whether the petitioners were free as adults to engage in the private conduct in the exercise of their liberty under the Due Process Clause of the Fourteenth Amendment” (CB 1032)</a:t>
            </a:r>
          </a:p>
        </p:txBody>
      </p:sp>
    </p:spTree>
    <p:extLst>
      <p:ext uri="{BB962C8B-B14F-4D97-AF65-F5344CB8AC3E}">
        <p14:creationId xmlns:p14="http://schemas.microsoft.com/office/powerpoint/2010/main" val="1800022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Lawrence v. Texas</a:t>
            </a:r>
          </a:p>
        </p:txBody>
      </p:sp>
      <p:sp>
        <p:nvSpPr>
          <p:cNvPr id="3" name="Content Placeholder 2"/>
          <p:cNvSpPr>
            <a:spLocks noGrp="1"/>
          </p:cNvSpPr>
          <p:nvPr>
            <p:ph idx="1"/>
          </p:nvPr>
        </p:nvSpPr>
        <p:spPr>
          <a:xfrm>
            <a:off x="457200" y="1417638"/>
            <a:ext cx="8305800" cy="5059362"/>
          </a:xfrm>
        </p:spPr>
        <p:txBody>
          <a:bodyPr>
            <a:normAutofit fontScale="70000" lnSpcReduction="20000"/>
          </a:bodyPr>
          <a:lstStyle/>
          <a:p>
            <a:pPr marL="0" indent="0">
              <a:buNone/>
            </a:pPr>
            <a:r>
              <a:rPr lang="en-US" dirty="0"/>
              <a:t>Holding: States may not prohibit private consensual sexual activity between consenting adults of the same sex</a:t>
            </a:r>
            <a:endParaRPr lang="en-US" sz="1400" dirty="0"/>
          </a:p>
          <a:p>
            <a:r>
              <a:rPr lang="en-US" dirty="0"/>
              <a:t>The Court expressly overruled </a:t>
            </a:r>
            <a:r>
              <a:rPr lang="en-US" i="1" dirty="0"/>
              <a:t>Bowers</a:t>
            </a:r>
            <a:r>
              <a:rPr lang="en-US" dirty="0"/>
              <a:t> and recognized constitutional protection for all individuals in the most intimate and private aspects of their lives.</a:t>
            </a:r>
          </a:p>
          <a:p>
            <a:pPr lvl="1"/>
            <a:r>
              <a:rPr lang="en-US" dirty="0"/>
              <a:t>“</a:t>
            </a:r>
            <a:r>
              <a:rPr lang="en-US" i="1" dirty="0"/>
              <a:t>Bowers</a:t>
            </a:r>
            <a:r>
              <a:rPr lang="en-US" dirty="0"/>
              <a:t> was not correct when it was decided, and it is not correct today.  It ought not to remain binding precedent.  Bowers v. Hardwick should be and now is overruled.”  (CB 1035)</a:t>
            </a:r>
          </a:p>
          <a:p>
            <a:pPr lvl="1"/>
            <a:r>
              <a:rPr lang="en-US" dirty="0"/>
              <a:t>“It suffices for us to acknowledge that adults may choose to enter upon this relationship in the confines of their homes and their own private lives and still retain their dignity as free persons.  . . . The liberty protected by the Constitution allows homosexual persons the right to make this choice.” (CB 1032)</a:t>
            </a:r>
            <a:endParaRPr lang="en-US" sz="1300" dirty="0"/>
          </a:p>
          <a:p>
            <a:r>
              <a:rPr lang="en-US" dirty="0"/>
              <a:t>The Dissents point out that the Court left open the issues of whether same-sex intimacy was right is a fundamental right (independent of the fundamental rights of privacy in intimate relationships in the home) and, if so, what level of scrutiny should be used in evaluating that right</a:t>
            </a:r>
          </a:p>
        </p:txBody>
      </p:sp>
    </p:spTree>
    <p:extLst>
      <p:ext uri="{BB962C8B-B14F-4D97-AF65-F5344CB8AC3E}">
        <p14:creationId xmlns:p14="http://schemas.microsoft.com/office/powerpoint/2010/main" val="2442503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a:t>
            </a:r>
            <a:r>
              <a:rPr lang="en-US" i="1" dirty="0"/>
              <a:t>Lawrence</a:t>
            </a:r>
          </a:p>
        </p:txBody>
      </p:sp>
      <p:sp>
        <p:nvSpPr>
          <p:cNvPr id="3" name="Content Placeholder 2"/>
          <p:cNvSpPr>
            <a:spLocks noGrp="1"/>
          </p:cNvSpPr>
          <p:nvPr>
            <p:ph idx="1"/>
          </p:nvPr>
        </p:nvSpPr>
        <p:spPr>
          <a:xfrm>
            <a:off x="457200" y="1417638"/>
            <a:ext cx="8229600" cy="4983162"/>
          </a:xfrm>
        </p:spPr>
        <p:txBody>
          <a:bodyPr>
            <a:normAutofit fontScale="77500" lnSpcReduction="20000"/>
          </a:bodyPr>
          <a:lstStyle/>
          <a:p>
            <a:r>
              <a:rPr lang="en-US" dirty="0"/>
              <a:t>Rendered laws in 13 states prohibiting private, consensual same-sex intimate activity unconstitutional</a:t>
            </a:r>
          </a:p>
          <a:p>
            <a:pPr lvl="1"/>
            <a:r>
              <a:rPr lang="en-US" dirty="0"/>
              <a:t>These statutes often are the basis for discrimination against the LGBT community</a:t>
            </a:r>
          </a:p>
          <a:p>
            <a:r>
              <a:rPr lang="en-US" dirty="0"/>
              <a:t>Provided a powerful affirmation of a right to intimate sexual privacy in the home under the Constitution</a:t>
            </a:r>
          </a:p>
          <a:p>
            <a:pPr lvl="1"/>
            <a:r>
              <a:rPr lang="en-US" dirty="0"/>
              <a:t>The opinion emphasized that the Court has safeguarded privacy, even though it is not enumerated in the Constitution, for almost a century in decisions involving family autonomy, contraception, and abortion</a:t>
            </a:r>
          </a:p>
          <a:p>
            <a:r>
              <a:rPr lang="en-US" dirty="0"/>
              <a:t>Recognized</a:t>
            </a:r>
            <a:r>
              <a:rPr lang="en-US" i="1" dirty="0"/>
              <a:t> </a:t>
            </a:r>
            <a:r>
              <a:rPr lang="en-US" dirty="0"/>
              <a:t>that sexual activity is a fundamental aspect of personhood and that it is entitled to constitutional protection</a:t>
            </a:r>
          </a:p>
          <a:p>
            <a:r>
              <a:rPr lang="en-US" dirty="0"/>
              <a:t>Recognized the rights of LGBT persons to equal dignity and equal treatment under the Constitution</a:t>
            </a:r>
          </a:p>
        </p:txBody>
      </p:sp>
    </p:spTree>
    <p:extLst>
      <p:ext uri="{BB962C8B-B14F-4D97-AF65-F5344CB8AC3E}">
        <p14:creationId xmlns:p14="http://schemas.microsoft.com/office/powerpoint/2010/main" val="1679076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49070-BFF5-6634-41B2-0998D3BEE6FA}"/>
              </a:ext>
            </a:extLst>
          </p:cNvPr>
          <p:cNvSpPr>
            <a:spLocks noGrp="1"/>
          </p:cNvSpPr>
          <p:nvPr>
            <p:ph type="title"/>
          </p:nvPr>
        </p:nvSpPr>
        <p:spPr/>
        <p:txBody>
          <a:bodyPr/>
          <a:lstStyle/>
          <a:p>
            <a:r>
              <a:rPr lang="en-US" i="1" dirty="0"/>
              <a:t>Obergefell v. Hodges</a:t>
            </a:r>
            <a:r>
              <a:rPr lang="en-US" dirty="0"/>
              <a:t> (2015)</a:t>
            </a:r>
          </a:p>
        </p:txBody>
      </p:sp>
      <p:sp>
        <p:nvSpPr>
          <p:cNvPr id="3" name="Content Placeholder 2">
            <a:extLst>
              <a:ext uri="{FF2B5EF4-FFF2-40B4-BE49-F238E27FC236}">
                <a16:creationId xmlns:a16="http://schemas.microsoft.com/office/drawing/2014/main" id="{8F14A0DF-0FC7-705E-FD49-3EED05CA4BD9}"/>
              </a:ext>
            </a:extLst>
          </p:cNvPr>
          <p:cNvSpPr>
            <a:spLocks noGrp="1"/>
          </p:cNvSpPr>
          <p:nvPr>
            <p:ph idx="1"/>
          </p:nvPr>
        </p:nvSpPr>
        <p:spPr/>
        <p:txBody>
          <a:bodyPr>
            <a:normAutofit fontScale="85000" lnSpcReduction="10000"/>
          </a:bodyPr>
          <a:lstStyle/>
          <a:p>
            <a:pPr marL="0" indent="0">
              <a:buNone/>
            </a:pPr>
            <a:r>
              <a:rPr lang="en-US" dirty="0"/>
              <a:t>Background:</a:t>
            </a:r>
          </a:p>
          <a:p>
            <a:r>
              <a:rPr lang="en-US" dirty="0"/>
              <a:t>Several cases from Michigan, Kentucky, Ohio and Tennessee involving same-sex couples who sought to have their lawfully-performed marriages from other states enforced in those jurisdictions</a:t>
            </a:r>
          </a:p>
          <a:p>
            <a:r>
              <a:rPr lang="en-US" dirty="0"/>
              <a:t>Petitioners claimed the states’ denial of recognition of their marriages violated the 14</a:t>
            </a:r>
            <a:r>
              <a:rPr lang="en-US" baseline="30000" dirty="0"/>
              <a:t>th</a:t>
            </a:r>
            <a:r>
              <a:rPr lang="en-US" dirty="0"/>
              <a:t> Amendment</a:t>
            </a:r>
          </a:p>
          <a:p>
            <a:r>
              <a:rPr lang="en-US" dirty="0"/>
              <a:t>The states argued that recognition would “demean a timeless institution if the concept and lawful status of marriage were extended to two persons of the same sex” (CB 916)</a:t>
            </a:r>
          </a:p>
        </p:txBody>
      </p:sp>
    </p:spTree>
    <p:extLst>
      <p:ext uri="{BB962C8B-B14F-4D97-AF65-F5344CB8AC3E}">
        <p14:creationId xmlns:p14="http://schemas.microsoft.com/office/powerpoint/2010/main" val="21389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49070-BFF5-6634-41B2-0998D3BEE6FA}"/>
              </a:ext>
            </a:extLst>
          </p:cNvPr>
          <p:cNvSpPr>
            <a:spLocks noGrp="1"/>
          </p:cNvSpPr>
          <p:nvPr>
            <p:ph type="title"/>
          </p:nvPr>
        </p:nvSpPr>
        <p:spPr/>
        <p:txBody>
          <a:bodyPr/>
          <a:lstStyle/>
          <a:p>
            <a:r>
              <a:rPr lang="en-US" i="1" dirty="0"/>
              <a:t>Obergefell v. Hodges</a:t>
            </a:r>
            <a:r>
              <a:rPr lang="en-US" dirty="0"/>
              <a:t> (2015)</a:t>
            </a:r>
          </a:p>
        </p:txBody>
      </p:sp>
      <p:sp>
        <p:nvSpPr>
          <p:cNvPr id="3" name="Content Placeholder 2">
            <a:extLst>
              <a:ext uri="{FF2B5EF4-FFF2-40B4-BE49-F238E27FC236}">
                <a16:creationId xmlns:a16="http://schemas.microsoft.com/office/drawing/2014/main" id="{8F14A0DF-0FC7-705E-FD49-3EED05CA4BD9}"/>
              </a:ext>
            </a:extLst>
          </p:cNvPr>
          <p:cNvSpPr>
            <a:spLocks noGrp="1"/>
          </p:cNvSpPr>
          <p:nvPr>
            <p:ph idx="1"/>
          </p:nvPr>
        </p:nvSpPr>
        <p:spPr/>
        <p:txBody>
          <a:bodyPr>
            <a:normAutofit/>
          </a:bodyPr>
          <a:lstStyle/>
          <a:p>
            <a:pPr marL="0" indent="0">
              <a:buNone/>
            </a:pPr>
            <a:r>
              <a:rPr lang="en-US" dirty="0"/>
              <a:t>Issue:  do any of the guarantees of the 14</a:t>
            </a:r>
            <a:r>
              <a:rPr lang="en-US" baseline="30000" dirty="0"/>
              <a:t>th</a:t>
            </a:r>
            <a:r>
              <a:rPr lang="en-US" dirty="0"/>
              <a:t> Amendment require states to recognize same-sex marriages from other states even if their state laws do not recognize such marriages?</a:t>
            </a:r>
          </a:p>
          <a:p>
            <a:r>
              <a:rPr lang="en-US" dirty="0"/>
              <a:t>Does the Equal Protection Clause require recognition of same-sex marriages?</a:t>
            </a:r>
          </a:p>
          <a:p>
            <a:r>
              <a:rPr lang="en-US" dirty="0"/>
              <a:t>Does the Due Process Clause require recognition of same-sex marriages?</a:t>
            </a:r>
          </a:p>
        </p:txBody>
      </p:sp>
    </p:spTree>
    <p:extLst>
      <p:ext uri="{BB962C8B-B14F-4D97-AF65-F5344CB8AC3E}">
        <p14:creationId xmlns:p14="http://schemas.microsoft.com/office/powerpoint/2010/main" val="1846936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49070-BFF5-6634-41B2-0998D3BEE6FA}"/>
              </a:ext>
            </a:extLst>
          </p:cNvPr>
          <p:cNvSpPr>
            <a:spLocks noGrp="1"/>
          </p:cNvSpPr>
          <p:nvPr>
            <p:ph type="title"/>
          </p:nvPr>
        </p:nvSpPr>
        <p:spPr/>
        <p:txBody>
          <a:bodyPr/>
          <a:lstStyle/>
          <a:p>
            <a:r>
              <a:rPr lang="en-US" i="1" dirty="0"/>
              <a:t>Obergefell v. Hodges</a:t>
            </a:r>
            <a:r>
              <a:rPr lang="en-US" dirty="0"/>
              <a:t> (2015)</a:t>
            </a:r>
          </a:p>
        </p:txBody>
      </p:sp>
      <p:sp>
        <p:nvSpPr>
          <p:cNvPr id="3" name="Content Placeholder 2">
            <a:extLst>
              <a:ext uri="{FF2B5EF4-FFF2-40B4-BE49-F238E27FC236}">
                <a16:creationId xmlns:a16="http://schemas.microsoft.com/office/drawing/2014/main" id="{8F14A0DF-0FC7-705E-FD49-3EED05CA4BD9}"/>
              </a:ext>
            </a:extLst>
          </p:cNvPr>
          <p:cNvSpPr>
            <a:spLocks noGrp="1"/>
          </p:cNvSpPr>
          <p:nvPr>
            <p:ph idx="1"/>
          </p:nvPr>
        </p:nvSpPr>
        <p:spPr>
          <a:xfrm>
            <a:off x="457200" y="1600200"/>
            <a:ext cx="8229600" cy="4800600"/>
          </a:xfrm>
        </p:spPr>
        <p:txBody>
          <a:bodyPr>
            <a:normAutofit fontScale="77500" lnSpcReduction="20000"/>
          </a:bodyPr>
          <a:lstStyle/>
          <a:p>
            <a:pPr marL="0" indent="0">
              <a:buNone/>
            </a:pPr>
            <a:r>
              <a:rPr lang="en-US" dirty="0"/>
              <a:t>Holding:  both the Due Process Clause and the Equal Protection Clause of the 14</a:t>
            </a:r>
            <a:r>
              <a:rPr lang="en-US" baseline="30000" dirty="0"/>
              <a:t>th</a:t>
            </a:r>
            <a:r>
              <a:rPr lang="en-US" dirty="0"/>
              <a:t> Amendment require recognition of same-sex marriages because marriage is a “fundamental right”</a:t>
            </a:r>
          </a:p>
          <a:p>
            <a:r>
              <a:rPr lang="en-US" dirty="0"/>
              <a:t>The Court first examines the concept of marriage as a fundament right generally, concluding both precedent and history supports that it is</a:t>
            </a:r>
          </a:p>
          <a:p>
            <a:pPr lvl="1"/>
            <a:r>
              <a:rPr lang="en-US" dirty="0"/>
              <a:t>“Applying these established tenets, the Court has long held the right to marry is protected by the Constitution . . . [in </a:t>
            </a:r>
            <a:r>
              <a:rPr lang="en-US" i="1" dirty="0"/>
              <a:t>Loving</a:t>
            </a:r>
            <a:r>
              <a:rPr lang="en-US" dirty="0"/>
              <a:t>] a unanimous Court held marriage is ‘one of the vital personal rights essential to the orderly pursuit of happiness by free men.’” (CB 917)</a:t>
            </a:r>
          </a:p>
          <a:p>
            <a:pPr lvl="1"/>
            <a:r>
              <a:rPr lang="en-US" dirty="0"/>
              <a:t>“Over time and in other contexts, the Court has reiterated that the right to marry is fundamental under the Due Process Clause.”  (CB 917)</a:t>
            </a:r>
          </a:p>
        </p:txBody>
      </p:sp>
    </p:spTree>
    <p:extLst>
      <p:ext uri="{BB962C8B-B14F-4D97-AF65-F5344CB8AC3E}">
        <p14:creationId xmlns:p14="http://schemas.microsoft.com/office/powerpoint/2010/main" val="1612538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49070-BFF5-6634-41B2-0998D3BEE6FA}"/>
              </a:ext>
            </a:extLst>
          </p:cNvPr>
          <p:cNvSpPr>
            <a:spLocks noGrp="1"/>
          </p:cNvSpPr>
          <p:nvPr>
            <p:ph type="title"/>
          </p:nvPr>
        </p:nvSpPr>
        <p:spPr/>
        <p:txBody>
          <a:bodyPr/>
          <a:lstStyle/>
          <a:p>
            <a:r>
              <a:rPr lang="en-US" i="1" dirty="0"/>
              <a:t>Obergefell v. Hodges</a:t>
            </a:r>
            <a:r>
              <a:rPr lang="en-US" dirty="0"/>
              <a:t> (2015)</a:t>
            </a:r>
          </a:p>
        </p:txBody>
      </p:sp>
      <p:sp>
        <p:nvSpPr>
          <p:cNvPr id="3" name="Content Placeholder 2">
            <a:extLst>
              <a:ext uri="{FF2B5EF4-FFF2-40B4-BE49-F238E27FC236}">
                <a16:creationId xmlns:a16="http://schemas.microsoft.com/office/drawing/2014/main" id="{8F14A0DF-0FC7-705E-FD49-3EED05CA4BD9}"/>
              </a:ext>
            </a:extLst>
          </p:cNvPr>
          <p:cNvSpPr>
            <a:spLocks noGrp="1"/>
          </p:cNvSpPr>
          <p:nvPr>
            <p:ph idx="1"/>
          </p:nvPr>
        </p:nvSpPr>
        <p:spPr>
          <a:xfrm>
            <a:off x="228600" y="1295400"/>
            <a:ext cx="8686800" cy="5287962"/>
          </a:xfrm>
        </p:spPr>
        <p:txBody>
          <a:bodyPr>
            <a:normAutofit fontScale="77500" lnSpcReduction="20000"/>
          </a:bodyPr>
          <a:lstStyle/>
          <a:p>
            <a:pPr marL="0" indent="0">
              <a:buNone/>
            </a:pPr>
            <a:r>
              <a:rPr lang="en-US" dirty="0"/>
              <a:t>Holding:  recognition of same-sex marriages is a “fundamental right”</a:t>
            </a:r>
          </a:p>
          <a:p>
            <a:r>
              <a:rPr lang="en-US" dirty="0"/>
              <a:t>The Court outlines “four principles and traditions [that] demonstrate [the] reasons marriage is fundamental under the Constitution [and] appl[</a:t>
            </a:r>
            <a:r>
              <a:rPr lang="en-US" dirty="0" err="1"/>
              <a:t>ies</a:t>
            </a:r>
            <a:r>
              <a:rPr lang="en-US" dirty="0"/>
              <a:t>] with equal force to same-sex couples:”  (CB 918)</a:t>
            </a:r>
          </a:p>
          <a:p>
            <a:pPr lvl="1"/>
            <a:r>
              <a:rPr lang="en-US" dirty="0"/>
              <a:t>“A first premise . . . is that the right to personal choice regarding marriage is inherent in the concept of individual autonomy” (CB 918)</a:t>
            </a:r>
          </a:p>
          <a:p>
            <a:pPr lvl="1"/>
            <a:r>
              <a:rPr lang="en-US" dirty="0"/>
              <a:t>“A second principle . . . is that the right to marry is fundamental because it supports a two-person union unlike any other in its importance to committed individuals.” (CB 918)</a:t>
            </a:r>
          </a:p>
          <a:p>
            <a:pPr lvl="1"/>
            <a:r>
              <a:rPr lang="en-US" dirty="0"/>
              <a:t>“A third basis . . . Is that it safeguards children and families and thus draws meaning from related rights of childrearing, procreation, and education.”  (CB 918)</a:t>
            </a:r>
          </a:p>
          <a:p>
            <a:pPr lvl="1"/>
            <a:r>
              <a:rPr lang="en-US" dirty="0"/>
              <a:t>“Fourth . . . This Court’s cases and the Nation’s traditions make clear that marriage is a keystone of our social order.”  (CB 919)</a:t>
            </a:r>
          </a:p>
        </p:txBody>
      </p:sp>
    </p:spTree>
    <p:extLst>
      <p:ext uri="{BB962C8B-B14F-4D97-AF65-F5344CB8AC3E}">
        <p14:creationId xmlns:p14="http://schemas.microsoft.com/office/powerpoint/2010/main" val="14221649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6111</TotalTime>
  <Words>1432</Words>
  <Application>Microsoft Office PowerPoint</Application>
  <PresentationFormat>On-screen Show (4:3)</PresentationFormat>
  <Paragraphs>63</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Constitutional Law</vt:lpstr>
      <vt:lpstr>Lawrence v. Texas (2003)</vt:lpstr>
      <vt:lpstr>Lawrence v. Texas</vt:lpstr>
      <vt:lpstr>Lawrence v. Texas</vt:lpstr>
      <vt:lpstr>Importance of Lawrence</vt:lpstr>
      <vt:lpstr>Obergefell v. Hodges (2015)</vt:lpstr>
      <vt:lpstr>Obergefell v. Hodges (2015)</vt:lpstr>
      <vt:lpstr>Obergefell v. Hodges (2015)</vt:lpstr>
      <vt:lpstr>Obergefell v. Hodges (2015)</vt:lpstr>
      <vt:lpstr>Obergefell v. Hodges (2015)</vt:lpstr>
      <vt:lpstr>Obergefell v. Hodges (2015)</vt:lpstr>
      <vt:lpstr>Obergefell v. Hodges (2015)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4</cp:revision>
  <dcterms:created xsi:type="dcterms:W3CDTF">2014-06-13T07:23:28Z</dcterms:created>
  <dcterms:modified xsi:type="dcterms:W3CDTF">2022-06-20T14:02:19Z</dcterms:modified>
</cp:coreProperties>
</file>